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5" r:id="rId10"/>
    <p:sldId id="266" r:id="rId11"/>
    <p:sldId id="270" r:id="rId12"/>
    <p:sldId id="264"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731" autoAdjust="0"/>
  </p:normalViewPr>
  <p:slideViewPr>
    <p:cSldViewPr snapToGrid="0">
      <p:cViewPr varScale="1">
        <p:scale>
          <a:sx n="108" d="100"/>
          <a:sy n="108" d="100"/>
        </p:scale>
        <p:origin x="6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1/20/2025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1/20/2025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Documentation part 2-DAP notes</a:t>
            </a:r>
            <a:endParaRPr lang="en-US" dirty="0"/>
          </a:p>
        </p:txBody>
      </p:sp>
      <p:sp>
        <p:nvSpPr>
          <p:cNvPr id="3" name="Subtitle 2"/>
          <p:cNvSpPr>
            <a:spLocks noGrp="1"/>
          </p:cNvSpPr>
          <p:nvPr>
            <p:ph type="subTitle" idx="1"/>
          </p:nvPr>
        </p:nvSpPr>
        <p:spPr/>
        <p:txBody>
          <a:bodyPr/>
          <a:lstStyle/>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65315" y="5127446"/>
            <a:ext cx="609600" cy="609600"/>
          </a:xfrm>
          <a:prstGeom prst="rect">
            <a:avLst/>
          </a:prstGeom>
        </p:spPr>
      </p:pic>
    </p:spTree>
    <p:extLst>
      <p:ext uri="{BB962C8B-B14F-4D97-AF65-F5344CB8AC3E}">
        <p14:creationId xmlns:p14="http://schemas.microsoft.com/office/powerpoint/2010/main" val="173131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quiz</a:t>
            </a:r>
            <a:endParaRPr lang="en-US" dirty="0"/>
          </a:p>
        </p:txBody>
      </p:sp>
      <p:sp>
        <p:nvSpPr>
          <p:cNvPr id="3" name="Content Placeholder 2"/>
          <p:cNvSpPr>
            <a:spLocks noGrp="1"/>
          </p:cNvSpPr>
          <p:nvPr>
            <p:ph idx="1"/>
          </p:nvPr>
        </p:nvSpPr>
        <p:spPr>
          <a:xfrm>
            <a:off x="3904779" y="526757"/>
            <a:ext cx="7315200" cy="5120640"/>
          </a:xfrm>
        </p:spPr>
        <p:txBody>
          <a:bodyPr>
            <a:normAutofit/>
          </a:bodyPr>
          <a:lstStyle/>
          <a:p>
            <a:pPr marL="0" lvl="0" indent="0">
              <a:buNone/>
            </a:pPr>
            <a:r>
              <a:rPr lang="en-US" sz="1400" dirty="0"/>
              <a:t>What are three of the things should be included in the plan on a DAP note</a:t>
            </a:r>
          </a:p>
          <a:p>
            <a:pPr marL="0" indent="0">
              <a:buNone/>
            </a:pPr>
            <a:r>
              <a:rPr lang="en-US" sz="1400" dirty="0"/>
              <a:t>        </a:t>
            </a:r>
            <a:r>
              <a:rPr lang="en-US" sz="1400" dirty="0" smtClean="0"/>
              <a:t>	A</a:t>
            </a:r>
            <a:r>
              <a:rPr lang="en-US" sz="1400" dirty="0"/>
              <a:t>. next appointment date and time, utilization review date, homework assignment</a:t>
            </a:r>
          </a:p>
          <a:p>
            <a:pPr marL="0" indent="0">
              <a:buNone/>
            </a:pPr>
            <a:r>
              <a:rPr lang="en-US" sz="1400" dirty="0" smtClean="0"/>
              <a:t>	</a:t>
            </a:r>
            <a:r>
              <a:rPr lang="en-US" sz="1400" dirty="0"/>
              <a:t> B.  Treatment plan goal addressed in session, </a:t>
            </a:r>
            <a:r>
              <a:rPr lang="en-US" sz="1400" dirty="0" smtClean="0"/>
              <a:t>family </a:t>
            </a:r>
            <a:r>
              <a:rPr lang="en-US" sz="1400" dirty="0"/>
              <a:t>session.</a:t>
            </a:r>
          </a:p>
          <a:p>
            <a:pPr marL="0" indent="0">
              <a:buNone/>
            </a:pPr>
            <a:r>
              <a:rPr lang="en-US" sz="1400" dirty="0"/>
              <a:t> </a:t>
            </a:r>
            <a:r>
              <a:rPr lang="en-US" sz="1400" dirty="0" smtClean="0"/>
              <a:t>	C</a:t>
            </a:r>
            <a:r>
              <a:rPr lang="en-US" sz="1400" dirty="0"/>
              <a:t>. Homework assignment and/ or objectives for the week, family session scheduled, next appointment date and time.</a:t>
            </a:r>
          </a:p>
          <a:p>
            <a:pPr marL="0" indent="0">
              <a:buNone/>
            </a:pPr>
            <a:r>
              <a:rPr lang="en-US" sz="1400" dirty="0"/>
              <a:t> </a:t>
            </a:r>
            <a:r>
              <a:rPr lang="en-US" sz="1400" dirty="0" smtClean="0"/>
              <a:t>	D</a:t>
            </a:r>
            <a:r>
              <a:rPr lang="en-US" sz="1400" dirty="0"/>
              <a:t>.  Utilization review date, treatment, plan, goal, homework </a:t>
            </a:r>
            <a:r>
              <a:rPr lang="en-US" sz="1400" dirty="0" smtClean="0"/>
              <a:t>assignment</a:t>
            </a:r>
          </a:p>
          <a:p>
            <a:pPr marL="0" indent="0">
              <a:buNone/>
            </a:pPr>
            <a:r>
              <a:rPr lang="en-US" sz="1400" dirty="0" smtClean="0"/>
              <a:t>	E. </a:t>
            </a:r>
            <a:r>
              <a:rPr lang="en-US" sz="1400" dirty="0"/>
              <a:t> </a:t>
            </a:r>
            <a:r>
              <a:rPr lang="en-US" sz="1400" dirty="0" smtClean="0"/>
              <a:t>A and B</a:t>
            </a:r>
            <a:endParaRPr lang="en-US" sz="1400" dirty="0"/>
          </a:p>
          <a:p>
            <a:pPr marL="0" indent="0">
              <a:buNone/>
            </a:pPr>
            <a:endParaRPr lang="en-US" sz="1400" dirty="0"/>
          </a:p>
          <a:p>
            <a:pPr marL="0" lvl="0" indent="0">
              <a:buNone/>
            </a:pPr>
            <a:r>
              <a:rPr lang="en-US" sz="1400" dirty="0"/>
              <a:t>Which of the following are included in a DAP note assessment? </a:t>
            </a:r>
          </a:p>
          <a:p>
            <a:pPr marL="0" indent="0">
              <a:buNone/>
            </a:pPr>
            <a:r>
              <a:rPr lang="en-US" sz="1400" dirty="0"/>
              <a:t>     </a:t>
            </a:r>
            <a:r>
              <a:rPr lang="en-US" sz="1400" dirty="0" smtClean="0"/>
              <a:t>	 </a:t>
            </a:r>
            <a:r>
              <a:rPr lang="en-US" sz="1400" dirty="0"/>
              <a:t>  A.  Affect, mood, speech, appearance, thought process, SI and judgment.</a:t>
            </a:r>
          </a:p>
          <a:p>
            <a:pPr marL="0" indent="0">
              <a:buNone/>
            </a:pPr>
            <a:r>
              <a:rPr lang="en-US" sz="1400" dirty="0"/>
              <a:t>  </a:t>
            </a:r>
            <a:r>
              <a:rPr lang="en-US" sz="1400" dirty="0" smtClean="0"/>
              <a:t>	   B</a:t>
            </a:r>
            <a:r>
              <a:rPr lang="en-US" sz="1400" dirty="0"/>
              <a:t>.  Behavior, cravings, sleep, problems, risk for relapse, summary of group participation, and current stage of change.  </a:t>
            </a:r>
          </a:p>
          <a:p>
            <a:pPr marL="0" indent="0">
              <a:buNone/>
            </a:pPr>
            <a:r>
              <a:rPr lang="en-US" sz="1400" dirty="0"/>
              <a:t>        </a:t>
            </a:r>
            <a:r>
              <a:rPr lang="en-US" sz="1400" dirty="0" smtClean="0"/>
              <a:t>	C</a:t>
            </a:r>
            <a:r>
              <a:rPr lang="en-US" sz="1400" dirty="0"/>
              <a:t>.  Progress towards treatment, plan, goals, homework assignment, suicidal ideation, mood, affect and eye contact.</a:t>
            </a:r>
          </a:p>
          <a:p>
            <a:pPr marL="0" indent="0">
              <a:buNone/>
            </a:pPr>
            <a:r>
              <a:rPr lang="en-US" sz="1400" dirty="0"/>
              <a:t>         </a:t>
            </a:r>
            <a:r>
              <a:rPr lang="en-US" sz="1400" dirty="0" smtClean="0"/>
              <a:t>	D</a:t>
            </a:r>
            <a:r>
              <a:rPr lang="en-US" sz="1400" dirty="0"/>
              <a:t>.  A </a:t>
            </a:r>
            <a:r>
              <a:rPr lang="en-US" sz="1400" dirty="0" smtClean="0"/>
              <a:t>and </a:t>
            </a:r>
            <a:r>
              <a:rPr lang="en-US" sz="1400" dirty="0"/>
              <a:t>B</a:t>
            </a:r>
          </a:p>
          <a:p>
            <a:endParaRPr lang="en-US" dirty="0"/>
          </a:p>
        </p:txBody>
      </p:sp>
    </p:spTree>
    <p:extLst>
      <p:ext uri="{BB962C8B-B14F-4D97-AF65-F5344CB8AC3E}">
        <p14:creationId xmlns:p14="http://schemas.microsoft.com/office/powerpoint/2010/main" val="161770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quiz continued</a:t>
            </a:r>
            <a:endParaRPr lang="en-US" dirty="0"/>
          </a:p>
        </p:txBody>
      </p:sp>
      <p:sp>
        <p:nvSpPr>
          <p:cNvPr id="3" name="Content Placeholder 2"/>
          <p:cNvSpPr>
            <a:spLocks noGrp="1"/>
          </p:cNvSpPr>
          <p:nvPr>
            <p:ph idx="1"/>
          </p:nvPr>
        </p:nvSpPr>
        <p:spPr/>
        <p:txBody>
          <a:bodyPr/>
          <a:lstStyle/>
          <a:p>
            <a:pPr marL="0" indent="0">
              <a:buNone/>
            </a:pPr>
            <a:endParaRPr lang="en-US" sz="1200" dirty="0" smtClean="0"/>
          </a:p>
          <a:p>
            <a:r>
              <a:rPr lang="en-US" sz="1200" dirty="0" smtClean="0"/>
              <a:t>A </a:t>
            </a:r>
            <a:r>
              <a:rPr lang="en-US" sz="1200" dirty="0"/>
              <a:t>DAP note is an outline of</a:t>
            </a:r>
          </a:p>
          <a:p>
            <a:pPr lvl="1"/>
            <a:r>
              <a:rPr lang="en-US" sz="1200" dirty="0"/>
              <a:t>A.  Presenting problems, mental status exam, group behavior and </a:t>
            </a:r>
            <a:r>
              <a:rPr lang="en-US" sz="1200" dirty="0" err="1"/>
              <a:t>progess</a:t>
            </a:r>
            <a:r>
              <a:rPr lang="en-US" sz="1200" dirty="0"/>
              <a:t>, relapse risks </a:t>
            </a:r>
          </a:p>
          <a:p>
            <a:pPr lvl="1"/>
            <a:r>
              <a:rPr lang="en-US" sz="1200" dirty="0"/>
              <a:t>B.  Treatment plan goal addressed, interventions implemented, response to treatment, barriers to step down in level of care, plan to overcome barriers, scheduled family sessions</a:t>
            </a:r>
          </a:p>
          <a:p>
            <a:pPr lvl="1"/>
            <a:r>
              <a:rPr lang="en-US" sz="1200" dirty="0"/>
              <a:t>C. Patient reported issues, progress in therapy, therapy assignments, plan for family sessions</a:t>
            </a:r>
          </a:p>
          <a:p>
            <a:pPr lvl="1"/>
            <a:r>
              <a:rPr lang="en-US" sz="1200" dirty="0"/>
              <a:t>D. </a:t>
            </a:r>
            <a:r>
              <a:rPr lang="en-US" sz="1200" dirty="0" err="1"/>
              <a:t>Asam</a:t>
            </a:r>
            <a:r>
              <a:rPr lang="en-US" sz="1200" dirty="0"/>
              <a:t> criteria, treatment plan progress, relapse risks, homework assigned, family session information</a:t>
            </a:r>
          </a:p>
          <a:p>
            <a:endParaRPr lang="en-US" dirty="0"/>
          </a:p>
        </p:txBody>
      </p:sp>
    </p:spTree>
    <p:extLst>
      <p:ext uri="{BB962C8B-B14F-4D97-AF65-F5344CB8AC3E}">
        <p14:creationId xmlns:p14="http://schemas.microsoft.com/office/powerpoint/2010/main" val="78886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exercise</a:t>
            </a:r>
            <a:endParaRPr lang="en-US" dirty="0"/>
          </a:p>
        </p:txBody>
      </p:sp>
      <p:sp>
        <p:nvSpPr>
          <p:cNvPr id="3" name="Content Placeholder 2"/>
          <p:cNvSpPr>
            <a:spLocks noGrp="1"/>
          </p:cNvSpPr>
          <p:nvPr>
            <p:ph idx="1"/>
          </p:nvPr>
        </p:nvSpPr>
        <p:spPr>
          <a:xfrm>
            <a:off x="3831690" y="312963"/>
            <a:ext cx="7315200" cy="5120640"/>
          </a:xfrm>
        </p:spPr>
        <p:txBody>
          <a:bodyPr/>
          <a:lstStyle/>
          <a:p>
            <a:pPr marL="0" indent="0">
              <a:buNone/>
            </a:pPr>
            <a:r>
              <a:rPr lang="en-US" dirty="0" smtClean="0">
                <a:solidFill>
                  <a:schemeClr val="accent1">
                    <a:lumMod val="75000"/>
                  </a:schemeClr>
                </a:solidFill>
              </a:rPr>
              <a:t>Write a DAP note based on the following information/session:</a:t>
            </a:r>
          </a:p>
          <a:p>
            <a:pPr marL="0" indent="0">
              <a:buNone/>
            </a:pPr>
            <a:r>
              <a:rPr lang="en-US" dirty="0" smtClean="0">
                <a:solidFill>
                  <a:schemeClr val="accent1">
                    <a:lumMod val="75000"/>
                  </a:schemeClr>
                </a:solidFill>
              </a:rPr>
              <a:t>32 year old female who is in treatment for opiate dependence.  Patient has 3 treatment plan goals, Develop 1 year of sustained abstinence, regain custody of children, obtain stable housing conducive to recovery.  The patient is in the contemplation stage of change surrounding presenting problems.  Using either CBT, REBT, or Motivational Interviewing and psychoeducation approach to reaching objectives, create a DAP note outlining a session related to one of the treatment plan goals.  </a:t>
            </a:r>
          </a:p>
          <a:p>
            <a:endParaRPr lang="en-US" dirty="0"/>
          </a:p>
          <a:p>
            <a:endParaRPr lang="en-US" dirty="0" smtClean="0"/>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78673" y="4824003"/>
            <a:ext cx="609600" cy="609600"/>
          </a:xfrm>
          <a:prstGeom prst="rect">
            <a:avLst/>
          </a:prstGeom>
        </p:spPr>
      </p:pic>
    </p:spTree>
    <p:extLst>
      <p:ext uri="{BB962C8B-B14F-4D97-AF65-F5344CB8AC3E}">
        <p14:creationId xmlns:p14="http://schemas.microsoft.com/office/powerpoint/2010/main" val="18317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187212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p:txBody>
      </p:sp>
    </p:spTree>
    <p:extLst>
      <p:ext uri="{BB962C8B-B14F-4D97-AF65-F5344CB8AC3E}">
        <p14:creationId xmlns:p14="http://schemas.microsoft.com/office/powerpoint/2010/main" val="3690807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pPr marL="0" indent="0">
              <a:buNone/>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a:p>
            <a:endParaRPr lang="en-US" dirty="0"/>
          </a:p>
        </p:txBody>
      </p:sp>
    </p:spTree>
    <p:extLst>
      <p:ext uri="{BB962C8B-B14F-4D97-AF65-F5344CB8AC3E}">
        <p14:creationId xmlns:p14="http://schemas.microsoft.com/office/powerpoint/2010/main" val="1908740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General Considerations</a:t>
            </a:r>
            <a:endParaRPr lang="en-US" dirty="0"/>
          </a:p>
        </p:txBody>
      </p:sp>
      <p:sp>
        <p:nvSpPr>
          <p:cNvPr id="3" name="Content Placeholder 2"/>
          <p:cNvSpPr>
            <a:spLocks noGrp="1"/>
          </p:cNvSpPr>
          <p:nvPr>
            <p:ph idx="1"/>
          </p:nvPr>
        </p:nvSpPr>
        <p:spPr/>
        <p:txBody>
          <a:bodyPr>
            <a:normAutofit lnSpcReduction="10000"/>
          </a:bodyPr>
          <a:lstStyle/>
          <a:p>
            <a:r>
              <a:rPr lang="en-US" altLang="en-US" dirty="0">
                <a:solidFill>
                  <a:schemeClr val="accent1">
                    <a:lumMod val="75000"/>
                  </a:schemeClr>
                </a:solidFill>
              </a:rPr>
              <a:t>Think about what you will write before you write it. </a:t>
            </a:r>
            <a:endParaRPr lang="en-US" altLang="en-US" dirty="0" smtClean="0">
              <a:solidFill>
                <a:schemeClr val="accent1">
                  <a:lumMod val="75000"/>
                </a:schemeClr>
              </a:solidFill>
            </a:endParaRPr>
          </a:p>
          <a:p>
            <a:r>
              <a:rPr lang="en-US" altLang="en-US" dirty="0">
                <a:solidFill>
                  <a:schemeClr val="accent1">
                    <a:lumMod val="75000"/>
                  </a:schemeClr>
                </a:solidFill>
              </a:rPr>
              <a:t>Describe what was observed not just your opinion about what was observed. </a:t>
            </a:r>
          </a:p>
          <a:p>
            <a:r>
              <a:rPr lang="en-US" altLang="en-US" dirty="0">
                <a:solidFill>
                  <a:schemeClr val="accent1">
                    <a:lumMod val="75000"/>
                  </a:schemeClr>
                </a:solidFill>
              </a:rPr>
              <a:t>Tie notes into your treatment plan goals and objectives. </a:t>
            </a:r>
            <a:endParaRPr lang="en-US" altLang="en-US" dirty="0" smtClean="0">
              <a:solidFill>
                <a:schemeClr val="accent1">
                  <a:lumMod val="75000"/>
                </a:schemeClr>
              </a:solidFill>
            </a:endParaRPr>
          </a:p>
          <a:p>
            <a:pPr>
              <a:lnSpc>
                <a:spcPct val="80000"/>
              </a:lnSpc>
            </a:pPr>
            <a:r>
              <a:rPr lang="en-US" altLang="en-US" dirty="0">
                <a:solidFill>
                  <a:schemeClr val="accent1">
                    <a:lumMod val="75000"/>
                  </a:schemeClr>
                </a:solidFill>
              </a:rPr>
              <a:t>Be as brief as is necessary - that is put enough information down to </a:t>
            </a:r>
            <a:r>
              <a:rPr lang="en-US" altLang="en-US" dirty="0" smtClean="0">
                <a:solidFill>
                  <a:schemeClr val="accent1">
                    <a:lumMod val="75000"/>
                  </a:schemeClr>
                </a:solidFill>
              </a:rPr>
              <a:t>provide justification for treatment, </a:t>
            </a:r>
            <a:r>
              <a:rPr lang="en-US" altLang="en-US" dirty="0">
                <a:solidFill>
                  <a:schemeClr val="accent1">
                    <a:lumMod val="75000"/>
                  </a:schemeClr>
                </a:solidFill>
              </a:rPr>
              <a:t>but don't put more information than is necessary. </a:t>
            </a:r>
          </a:p>
          <a:p>
            <a:pPr>
              <a:lnSpc>
                <a:spcPct val="80000"/>
              </a:lnSpc>
            </a:pPr>
            <a:r>
              <a:rPr lang="en-US" altLang="en-US" dirty="0">
                <a:solidFill>
                  <a:schemeClr val="accent1">
                    <a:lumMod val="75000"/>
                  </a:schemeClr>
                </a:solidFill>
              </a:rPr>
              <a:t>Clearly note any risk assessment data and contracting. </a:t>
            </a:r>
          </a:p>
          <a:p>
            <a:r>
              <a:rPr lang="en-US" altLang="en-US" dirty="0">
                <a:solidFill>
                  <a:schemeClr val="accent1">
                    <a:lumMod val="75000"/>
                  </a:schemeClr>
                </a:solidFill>
              </a:rPr>
              <a:t>Sign and Date every note. </a:t>
            </a:r>
          </a:p>
          <a:p>
            <a:r>
              <a:rPr lang="en-US" altLang="en-US" dirty="0">
                <a:solidFill>
                  <a:schemeClr val="accent1">
                    <a:lumMod val="75000"/>
                  </a:schemeClr>
                </a:solidFill>
              </a:rPr>
              <a:t>Check your notes for grammatical and spelling errors. </a:t>
            </a:r>
          </a:p>
          <a:p>
            <a:r>
              <a:rPr lang="en-US" altLang="en-US" dirty="0">
                <a:solidFill>
                  <a:schemeClr val="accent1">
                    <a:lumMod val="75000"/>
                  </a:schemeClr>
                </a:solidFill>
              </a:rPr>
              <a:t>Limit the use of abbreviations - check with site as to which abbreviations are acceptable. </a:t>
            </a:r>
          </a:p>
          <a:p>
            <a:r>
              <a:rPr lang="en-US" altLang="en-US" dirty="0">
                <a:solidFill>
                  <a:schemeClr val="accent1">
                    <a:lumMod val="75000"/>
                  </a:schemeClr>
                </a:solidFill>
              </a:rPr>
              <a:t>Please put a start time and end time of session in each DAP </a:t>
            </a:r>
            <a:r>
              <a:rPr lang="en-US" altLang="en-US" dirty="0" smtClean="0">
                <a:solidFill>
                  <a:schemeClr val="accent1">
                    <a:lumMod val="75000"/>
                  </a:schemeClr>
                </a:solidFill>
              </a:rPr>
              <a:t>note, Aside from the tx plan goal being addressed, this is the most commonly missed piece of information.</a:t>
            </a:r>
            <a:endParaRPr lang="en-US" altLang="en-US" dirty="0">
              <a:solidFill>
                <a:schemeClr val="accent1">
                  <a:lumMod val="75000"/>
                </a:schemeClr>
              </a:solidFill>
            </a:endParaRP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35233" y="5984748"/>
            <a:ext cx="609600" cy="609600"/>
          </a:xfrm>
          <a:prstGeom prst="rect">
            <a:avLst/>
          </a:prstGeom>
        </p:spPr>
      </p:pic>
    </p:spTree>
    <p:extLst>
      <p:ext uri="{BB962C8B-B14F-4D97-AF65-F5344CB8AC3E}">
        <p14:creationId xmlns:p14="http://schemas.microsoft.com/office/powerpoint/2010/main" val="32198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DAP note </a:t>
            </a:r>
            <a:r>
              <a:rPr lang="en-US" altLang="en-US" dirty="0" smtClean="0"/>
              <a:t/>
            </a:r>
            <a:br>
              <a:rPr lang="en-US" altLang="en-US" dirty="0" smtClean="0"/>
            </a:br>
            <a:r>
              <a:rPr lang="en-US" altLang="en-US" dirty="0" smtClean="0"/>
              <a:t>Data </a:t>
            </a:r>
            <a:r>
              <a:rPr lang="en-US" altLang="en-US" dirty="0"/>
              <a:t>criteria</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Is the client experiencing any </a:t>
            </a:r>
            <a:r>
              <a:rPr lang="en-US" dirty="0" smtClean="0">
                <a:solidFill>
                  <a:schemeClr val="accent1">
                    <a:lumMod val="75000"/>
                  </a:schemeClr>
                </a:solidFill>
              </a:rPr>
              <a:t>cravings? </a:t>
            </a:r>
            <a:r>
              <a:rPr lang="en-US" dirty="0">
                <a:solidFill>
                  <a:schemeClr val="accent1">
                    <a:lumMod val="75000"/>
                  </a:schemeClr>
                </a:solidFill>
              </a:rPr>
              <a:t>(rate on scale 1-5</a:t>
            </a:r>
            <a:r>
              <a:rPr lang="en-US" dirty="0" smtClean="0">
                <a:solidFill>
                  <a:schemeClr val="accent1">
                    <a:lumMod val="75000"/>
                  </a:schemeClr>
                </a:solidFill>
              </a:rPr>
              <a:t>)</a:t>
            </a:r>
          </a:p>
          <a:p>
            <a:pPr marL="457200" indent="-457200">
              <a:buFont typeface="Arial" panose="020B0604020202020204" pitchFamily="34" charset="0"/>
              <a:buAutoNum type="arabicPeriod"/>
              <a:defRPr/>
            </a:pPr>
            <a:r>
              <a:rPr lang="en-US" dirty="0">
                <a:solidFill>
                  <a:schemeClr val="accent1">
                    <a:lumMod val="75000"/>
                  </a:schemeClr>
                </a:solidFill>
              </a:rPr>
              <a:t>Is the patient experiencing </a:t>
            </a:r>
            <a:r>
              <a:rPr lang="en-US" dirty="0" smtClean="0">
                <a:solidFill>
                  <a:schemeClr val="accent1">
                    <a:lumMod val="75000"/>
                  </a:schemeClr>
                </a:solidFill>
              </a:rPr>
              <a:t>PAWs</a:t>
            </a:r>
            <a:endParaRPr lang="en-US" dirty="0">
              <a:solidFill>
                <a:schemeClr val="accent1">
                  <a:lumMod val="75000"/>
                </a:schemeClr>
              </a:solidFill>
            </a:endParaRPr>
          </a:p>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Does the client recognize what is triggering the </a:t>
            </a:r>
            <a:r>
              <a:rPr lang="en-US" dirty="0" smtClean="0">
                <a:solidFill>
                  <a:schemeClr val="accent1">
                    <a:lumMod val="75000"/>
                  </a:schemeClr>
                </a:solidFill>
              </a:rPr>
              <a:t>cravings?</a:t>
            </a:r>
            <a:endParaRPr lang="en-US" dirty="0">
              <a:solidFill>
                <a:schemeClr val="accent1">
                  <a:lumMod val="75000"/>
                </a:schemeClr>
              </a:solidFill>
            </a:endParaRPr>
          </a:p>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Has the client attempted any coping skills to deal with cravings. If so what were they and how successful was the use of the coping </a:t>
            </a:r>
            <a:r>
              <a:rPr lang="en-US" dirty="0" smtClean="0">
                <a:solidFill>
                  <a:schemeClr val="accent1">
                    <a:lumMod val="75000"/>
                  </a:schemeClr>
                </a:solidFill>
              </a:rPr>
              <a:t>skill?</a:t>
            </a:r>
            <a:endParaRPr lang="en-US" dirty="0">
              <a:solidFill>
                <a:schemeClr val="accent1">
                  <a:lumMod val="75000"/>
                </a:schemeClr>
              </a:solidFill>
            </a:endParaRPr>
          </a:p>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What treatment plan goal was focused on in the session. What objectives did the client work on in session and over the past </a:t>
            </a:r>
            <a:r>
              <a:rPr lang="en-US" dirty="0" smtClean="0">
                <a:solidFill>
                  <a:schemeClr val="accent1">
                    <a:lumMod val="75000"/>
                  </a:schemeClr>
                </a:solidFill>
              </a:rPr>
              <a:t>week?</a:t>
            </a:r>
            <a:endParaRPr lang="en-US" dirty="0">
              <a:solidFill>
                <a:schemeClr val="accent1">
                  <a:lumMod val="75000"/>
                </a:schemeClr>
              </a:solidFill>
            </a:endParaRPr>
          </a:p>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What interventions did you apply to help the patient meet their objectives or to increase </a:t>
            </a:r>
            <a:r>
              <a:rPr lang="en-US" dirty="0" smtClean="0">
                <a:solidFill>
                  <a:schemeClr val="accent1">
                    <a:lumMod val="75000"/>
                  </a:schemeClr>
                </a:solidFill>
              </a:rPr>
              <a:t>motivation? </a:t>
            </a:r>
            <a:r>
              <a:rPr lang="en-US" dirty="0">
                <a:solidFill>
                  <a:schemeClr val="accent1">
                    <a:lumMod val="75000"/>
                  </a:schemeClr>
                </a:solidFill>
              </a:rPr>
              <a:t>(CBT, Motivational Interviewing, </a:t>
            </a:r>
            <a:r>
              <a:rPr lang="en-US" dirty="0" smtClean="0">
                <a:solidFill>
                  <a:schemeClr val="accent1">
                    <a:lumMod val="75000"/>
                  </a:schemeClr>
                </a:solidFill>
              </a:rPr>
              <a:t>REBT, psychoeducation </a:t>
            </a:r>
            <a:r>
              <a:rPr lang="en-US" dirty="0">
                <a:solidFill>
                  <a:schemeClr val="accent1">
                    <a:lumMod val="75000"/>
                  </a:schemeClr>
                </a:solidFill>
              </a:rPr>
              <a:t>etc.)</a:t>
            </a:r>
          </a:p>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Did the client complete any </a:t>
            </a:r>
            <a:r>
              <a:rPr lang="en-US" dirty="0" smtClean="0">
                <a:solidFill>
                  <a:schemeClr val="accent1">
                    <a:lumMod val="75000"/>
                  </a:schemeClr>
                </a:solidFill>
              </a:rPr>
              <a:t>homework assignments?</a:t>
            </a:r>
            <a:endParaRPr lang="en-US" dirty="0">
              <a:solidFill>
                <a:schemeClr val="accent1">
                  <a:lumMod val="75000"/>
                </a:schemeClr>
              </a:solidFill>
            </a:endParaRPr>
          </a:p>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Did the client attend most or all of groups over the past </a:t>
            </a:r>
            <a:r>
              <a:rPr lang="en-US" dirty="0" smtClean="0">
                <a:solidFill>
                  <a:schemeClr val="accent1">
                    <a:lumMod val="75000"/>
                  </a:schemeClr>
                </a:solidFill>
              </a:rPr>
              <a:t>week?  </a:t>
            </a:r>
            <a:r>
              <a:rPr lang="en-US" dirty="0">
                <a:solidFill>
                  <a:schemeClr val="accent1">
                    <a:lumMod val="75000"/>
                  </a:schemeClr>
                </a:solidFill>
              </a:rPr>
              <a:t>What was the clients reported </a:t>
            </a:r>
            <a:r>
              <a:rPr lang="en-US" dirty="0" smtClean="0">
                <a:solidFill>
                  <a:schemeClr val="accent1">
                    <a:lumMod val="75000"/>
                  </a:schemeClr>
                </a:solidFill>
              </a:rPr>
              <a:t>progress?  </a:t>
            </a:r>
            <a:r>
              <a:rPr lang="en-US" dirty="0">
                <a:solidFill>
                  <a:schemeClr val="accent1">
                    <a:lumMod val="75000"/>
                  </a:schemeClr>
                </a:solidFill>
              </a:rPr>
              <a:t>Did the client state any thing significant about groups or progress</a:t>
            </a:r>
            <a:r>
              <a:rPr lang="en-US" dirty="0" smtClean="0">
                <a:solidFill>
                  <a:schemeClr val="accent1">
                    <a:lumMod val="75000"/>
                  </a:schemeClr>
                </a:solidFill>
              </a:rPr>
              <a:t>. What was the patients presentation in process group like?</a:t>
            </a:r>
            <a:endParaRPr lang="en-US" dirty="0">
              <a:solidFill>
                <a:schemeClr val="accent1">
                  <a:lumMod val="75000"/>
                </a:schemeClr>
              </a:solidFill>
            </a:endParaRPr>
          </a:p>
          <a:p>
            <a:pPr marL="457200" indent="-457200" fontAlgn="auto">
              <a:spcAft>
                <a:spcPts val="0"/>
              </a:spcAft>
              <a:buFont typeface="Arial" panose="020B0604020202020204" pitchFamily="34" charset="0"/>
              <a:buAutoNum type="arabicPeriod"/>
              <a:defRPr/>
            </a:pPr>
            <a:r>
              <a:rPr lang="en-US" dirty="0">
                <a:solidFill>
                  <a:schemeClr val="accent1">
                    <a:lumMod val="75000"/>
                  </a:schemeClr>
                </a:solidFill>
              </a:rPr>
              <a:t>Did the client have any family contact over the past week and is a family session </a:t>
            </a:r>
            <a:r>
              <a:rPr lang="en-US" dirty="0" smtClean="0">
                <a:solidFill>
                  <a:schemeClr val="accent1">
                    <a:lumMod val="75000"/>
                  </a:schemeClr>
                </a:solidFill>
              </a:rPr>
              <a:t>planned?</a:t>
            </a:r>
          </a:p>
          <a:p>
            <a:pPr marL="457200" indent="-457200" fontAlgn="auto">
              <a:spcAft>
                <a:spcPts val="0"/>
              </a:spcAft>
              <a:buFont typeface="Arial" panose="020B0604020202020204" pitchFamily="34" charset="0"/>
              <a:buAutoNum type="arabicPeriod"/>
              <a:defRPr/>
            </a:pPr>
            <a:r>
              <a:rPr lang="en-US" dirty="0" smtClean="0">
                <a:solidFill>
                  <a:srgbClr val="FF0000"/>
                </a:solidFill>
              </a:rPr>
              <a:t>Were there any changes in medications? What if any mental health symptoms related to the co-occurring disorder is the patient experiencing? Did the patient report any increase in mental health symptoms?</a:t>
            </a:r>
          </a:p>
          <a:p>
            <a:pPr marL="1417320" lvl="3" indent="0">
              <a:spcAft>
                <a:spcPts val="0"/>
              </a:spcAft>
              <a:buNone/>
              <a:defRPr/>
            </a:pPr>
            <a:endParaRPr lang="en-US" sz="1700" b="1" dirty="0">
              <a:solidFill>
                <a:schemeClr val="accent6"/>
              </a:solidFill>
            </a:endParaRPr>
          </a:p>
          <a:p>
            <a:pPr marL="1417320" lvl="3" indent="0">
              <a:spcAft>
                <a:spcPts val="0"/>
              </a:spcAft>
              <a:buNone/>
              <a:defRPr/>
            </a:pPr>
            <a:r>
              <a:rPr lang="en-US" sz="1700" b="1" dirty="0" smtClean="0">
                <a:solidFill>
                  <a:schemeClr val="accent1">
                    <a:lumMod val="75000"/>
                  </a:schemeClr>
                </a:solidFill>
              </a:rPr>
              <a:t>It can be helpful to include a statement made by the client in reference to any important aspect of treatment progress or feelings about sobriety</a:t>
            </a:r>
            <a:r>
              <a:rPr lang="en-US" sz="1700" b="1" dirty="0" smtClean="0">
                <a:solidFill>
                  <a:schemeClr val="accent6"/>
                </a:solidFill>
              </a:rPr>
              <a:t>.</a:t>
            </a:r>
            <a:endParaRPr lang="en-US" sz="1700" b="1" dirty="0">
              <a:solidFill>
                <a:schemeClr val="accent6"/>
              </a:solidFill>
            </a:endParaRPr>
          </a:p>
          <a:p>
            <a:pPr marL="0" indent="0">
              <a:buNone/>
            </a:pPr>
            <a:endParaRPr lang="en-US" sz="1700" b="1" dirty="0">
              <a:solidFill>
                <a:schemeClr val="accent6"/>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1087" y="5115420"/>
            <a:ext cx="609600" cy="609600"/>
          </a:xfrm>
          <a:prstGeom prst="rect">
            <a:avLst/>
          </a:prstGeom>
        </p:spPr>
      </p:pic>
    </p:spTree>
    <p:extLst>
      <p:ext uri="{BB962C8B-B14F-4D97-AF65-F5344CB8AC3E}">
        <p14:creationId xmlns:p14="http://schemas.microsoft.com/office/powerpoint/2010/main" val="6758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8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DAP note assessment outline</a:t>
            </a:r>
            <a:endParaRPr lang="en-US" dirty="0"/>
          </a:p>
        </p:txBody>
      </p:sp>
      <p:sp>
        <p:nvSpPr>
          <p:cNvPr id="3" name="Content Placeholder 2"/>
          <p:cNvSpPr>
            <a:spLocks noGrp="1"/>
          </p:cNvSpPr>
          <p:nvPr>
            <p:ph idx="1"/>
          </p:nvPr>
        </p:nvSpPr>
        <p:spPr>
          <a:xfrm>
            <a:off x="3869268" y="288099"/>
            <a:ext cx="7315200" cy="5696649"/>
          </a:xfrm>
        </p:spPr>
        <p:txBody>
          <a:bodyPr numCol="2">
            <a:normAutofit fontScale="92500" lnSpcReduction="10000"/>
          </a:bodyPr>
          <a:lstStyle/>
          <a:p>
            <a:pPr marL="0" indent="0" fontAlgn="auto">
              <a:spcAft>
                <a:spcPts val="0"/>
              </a:spcAft>
              <a:buNone/>
              <a:defRPr/>
            </a:pPr>
            <a:r>
              <a:rPr lang="en-US" altLang="en-US" dirty="0">
                <a:solidFill>
                  <a:schemeClr val="accent1">
                    <a:lumMod val="75000"/>
                  </a:schemeClr>
                </a:solidFill>
              </a:rPr>
              <a:t>o Mood and Affect</a:t>
            </a:r>
          </a:p>
          <a:p>
            <a:pPr marL="0" indent="0" fontAlgn="auto">
              <a:spcAft>
                <a:spcPts val="0"/>
              </a:spcAft>
              <a:buNone/>
              <a:defRPr/>
            </a:pPr>
            <a:r>
              <a:rPr lang="en-US" altLang="en-US" dirty="0">
                <a:solidFill>
                  <a:schemeClr val="accent1">
                    <a:lumMod val="75000"/>
                  </a:schemeClr>
                </a:solidFill>
              </a:rPr>
              <a:t>o SI/HI/Psychosis</a:t>
            </a:r>
          </a:p>
          <a:p>
            <a:pPr marL="0" indent="0" fontAlgn="auto">
              <a:spcAft>
                <a:spcPts val="0"/>
              </a:spcAft>
              <a:buNone/>
              <a:defRPr/>
            </a:pPr>
            <a:r>
              <a:rPr lang="en-US" altLang="en-US" dirty="0">
                <a:solidFill>
                  <a:schemeClr val="accent1">
                    <a:lumMod val="75000"/>
                  </a:schemeClr>
                </a:solidFill>
              </a:rPr>
              <a:t>o Speech</a:t>
            </a:r>
          </a:p>
          <a:p>
            <a:pPr marL="0" indent="0" fontAlgn="auto">
              <a:spcAft>
                <a:spcPts val="0"/>
              </a:spcAft>
              <a:buNone/>
              <a:defRPr/>
            </a:pPr>
            <a:r>
              <a:rPr lang="en-US" altLang="en-US" dirty="0">
                <a:solidFill>
                  <a:schemeClr val="accent1">
                    <a:lumMod val="75000"/>
                  </a:schemeClr>
                </a:solidFill>
              </a:rPr>
              <a:t>o Appearance</a:t>
            </a:r>
          </a:p>
          <a:p>
            <a:pPr marL="0" indent="0" fontAlgn="auto">
              <a:spcAft>
                <a:spcPts val="0"/>
              </a:spcAft>
              <a:buNone/>
              <a:defRPr/>
            </a:pPr>
            <a:r>
              <a:rPr lang="en-US" altLang="en-US" dirty="0">
                <a:solidFill>
                  <a:schemeClr val="accent1">
                    <a:lumMod val="75000"/>
                  </a:schemeClr>
                </a:solidFill>
              </a:rPr>
              <a:t>o Memory and Concentration</a:t>
            </a:r>
          </a:p>
          <a:p>
            <a:pPr marL="0" indent="0" fontAlgn="auto">
              <a:spcAft>
                <a:spcPts val="0"/>
              </a:spcAft>
              <a:buNone/>
              <a:defRPr/>
            </a:pPr>
            <a:r>
              <a:rPr lang="en-US" altLang="en-US" dirty="0">
                <a:solidFill>
                  <a:schemeClr val="accent1">
                    <a:lumMod val="75000"/>
                  </a:schemeClr>
                </a:solidFill>
              </a:rPr>
              <a:t>o Eye Contact</a:t>
            </a:r>
          </a:p>
          <a:p>
            <a:pPr marL="0" indent="0" fontAlgn="auto">
              <a:spcAft>
                <a:spcPts val="0"/>
              </a:spcAft>
              <a:buNone/>
              <a:defRPr/>
            </a:pPr>
            <a:r>
              <a:rPr lang="en-US" altLang="en-US" dirty="0">
                <a:solidFill>
                  <a:schemeClr val="accent1">
                    <a:lumMod val="75000"/>
                  </a:schemeClr>
                </a:solidFill>
              </a:rPr>
              <a:t>o Thought Process</a:t>
            </a:r>
          </a:p>
          <a:p>
            <a:pPr marL="0" indent="0" fontAlgn="auto">
              <a:spcAft>
                <a:spcPts val="0"/>
              </a:spcAft>
              <a:buNone/>
              <a:defRPr/>
            </a:pPr>
            <a:r>
              <a:rPr lang="en-US" altLang="en-US" dirty="0">
                <a:solidFill>
                  <a:schemeClr val="accent1">
                    <a:lumMod val="75000"/>
                  </a:schemeClr>
                </a:solidFill>
              </a:rPr>
              <a:t>o Judgement:</a:t>
            </a:r>
          </a:p>
          <a:p>
            <a:pPr marL="0" indent="0" fontAlgn="auto">
              <a:spcAft>
                <a:spcPts val="0"/>
              </a:spcAft>
              <a:buNone/>
              <a:defRPr/>
            </a:pPr>
            <a:r>
              <a:rPr lang="en-US" altLang="en-US" dirty="0">
                <a:solidFill>
                  <a:schemeClr val="accent1">
                    <a:lumMod val="75000"/>
                  </a:schemeClr>
                </a:solidFill>
              </a:rPr>
              <a:t>o Insight:</a:t>
            </a:r>
          </a:p>
          <a:p>
            <a:pPr marL="0" indent="0" fontAlgn="auto">
              <a:spcAft>
                <a:spcPts val="0"/>
              </a:spcAft>
              <a:buNone/>
              <a:defRPr/>
            </a:pPr>
            <a:r>
              <a:rPr lang="en-US" altLang="en-US" dirty="0">
                <a:solidFill>
                  <a:schemeClr val="accent1">
                    <a:lumMod val="75000"/>
                  </a:schemeClr>
                </a:solidFill>
              </a:rPr>
              <a:t>o Behaviors:</a:t>
            </a:r>
          </a:p>
          <a:p>
            <a:pPr marL="0" indent="0" fontAlgn="auto">
              <a:spcAft>
                <a:spcPts val="0"/>
              </a:spcAft>
              <a:buNone/>
              <a:defRPr/>
            </a:pPr>
            <a:r>
              <a:rPr lang="en-US" altLang="en-US" dirty="0">
                <a:solidFill>
                  <a:schemeClr val="accent1">
                    <a:lumMod val="75000"/>
                  </a:schemeClr>
                </a:solidFill>
              </a:rPr>
              <a:t>o Appetite:</a:t>
            </a:r>
          </a:p>
          <a:p>
            <a:pPr marL="0" indent="0" fontAlgn="auto">
              <a:spcAft>
                <a:spcPts val="0"/>
              </a:spcAft>
              <a:buNone/>
              <a:defRPr/>
            </a:pPr>
            <a:r>
              <a:rPr lang="en-US" altLang="en-US" dirty="0">
                <a:solidFill>
                  <a:schemeClr val="accent1">
                    <a:lumMod val="75000"/>
                  </a:schemeClr>
                </a:solidFill>
              </a:rPr>
              <a:t>o Cravings:</a:t>
            </a:r>
          </a:p>
          <a:p>
            <a:pPr marL="0" indent="0" fontAlgn="auto">
              <a:spcAft>
                <a:spcPts val="0"/>
              </a:spcAft>
              <a:buNone/>
              <a:defRPr/>
            </a:pPr>
            <a:r>
              <a:rPr lang="en-US" altLang="en-US" dirty="0">
                <a:solidFill>
                  <a:schemeClr val="accent1">
                    <a:lumMod val="75000"/>
                  </a:schemeClr>
                </a:solidFill>
              </a:rPr>
              <a:t>o Sleep problems:</a:t>
            </a:r>
          </a:p>
          <a:p>
            <a:pPr marL="0" indent="0" fontAlgn="auto">
              <a:spcAft>
                <a:spcPts val="0"/>
              </a:spcAft>
              <a:buNone/>
              <a:defRPr/>
            </a:pPr>
            <a:r>
              <a:rPr lang="en-US" altLang="en-US" dirty="0">
                <a:solidFill>
                  <a:schemeClr val="accent1">
                    <a:lumMod val="75000"/>
                  </a:schemeClr>
                </a:solidFill>
              </a:rPr>
              <a:t>o Withdrawal/PAWS symptoms:</a:t>
            </a:r>
          </a:p>
          <a:p>
            <a:pPr marL="0" indent="0" fontAlgn="auto">
              <a:spcAft>
                <a:spcPts val="0"/>
              </a:spcAft>
              <a:buNone/>
              <a:defRPr/>
            </a:pPr>
            <a:r>
              <a:rPr lang="en-US" altLang="en-US" dirty="0">
                <a:solidFill>
                  <a:schemeClr val="accent1">
                    <a:lumMod val="75000"/>
                  </a:schemeClr>
                </a:solidFill>
              </a:rPr>
              <a:t>o Risk for relapse</a:t>
            </a:r>
          </a:p>
          <a:p>
            <a:pPr marL="0" indent="0" fontAlgn="auto">
              <a:spcAft>
                <a:spcPts val="0"/>
              </a:spcAft>
              <a:buNone/>
              <a:defRPr/>
            </a:pPr>
            <a:r>
              <a:rPr lang="en-US" altLang="en-US" dirty="0">
                <a:solidFill>
                  <a:schemeClr val="accent1">
                    <a:lumMod val="75000"/>
                  </a:schemeClr>
                </a:solidFill>
              </a:rPr>
              <a:t>o Barriers to step down to lower level of care</a:t>
            </a:r>
          </a:p>
          <a:p>
            <a:pPr marL="0" indent="0" fontAlgn="auto">
              <a:spcAft>
                <a:spcPts val="0"/>
              </a:spcAft>
              <a:buNone/>
              <a:defRPr/>
            </a:pPr>
            <a:r>
              <a:rPr lang="en-US" altLang="en-US" dirty="0">
                <a:solidFill>
                  <a:schemeClr val="accent1">
                    <a:lumMod val="75000"/>
                  </a:schemeClr>
                </a:solidFill>
              </a:rPr>
              <a:t>o Summary of group participation in the last week</a:t>
            </a:r>
          </a:p>
          <a:p>
            <a:pPr marL="0" indent="0" fontAlgn="auto">
              <a:spcAft>
                <a:spcPts val="0"/>
              </a:spcAft>
              <a:buNone/>
              <a:defRPr/>
            </a:pPr>
            <a:r>
              <a:rPr lang="en-US" altLang="en-US" dirty="0">
                <a:solidFill>
                  <a:schemeClr val="accent1">
                    <a:lumMod val="75000"/>
                  </a:schemeClr>
                </a:solidFill>
              </a:rPr>
              <a:t>o What treatment plan goals/assignments are they working on</a:t>
            </a:r>
          </a:p>
          <a:p>
            <a:pPr marL="0" indent="0" fontAlgn="auto">
              <a:spcAft>
                <a:spcPts val="0"/>
              </a:spcAft>
              <a:buNone/>
              <a:defRPr/>
            </a:pPr>
            <a:r>
              <a:rPr lang="en-US" altLang="en-US" dirty="0">
                <a:solidFill>
                  <a:schemeClr val="accent1">
                    <a:lumMod val="75000"/>
                  </a:schemeClr>
                </a:solidFill>
              </a:rPr>
              <a:t>o Current stage of change</a:t>
            </a:r>
          </a:p>
          <a:p>
            <a:pPr marL="0" indent="0" fontAlgn="auto">
              <a:spcAft>
                <a:spcPts val="0"/>
              </a:spcAft>
              <a:buNone/>
              <a:defRPr/>
            </a:pPr>
            <a:r>
              <a:rPr lang="en-US" altLang="en-US" dirty="0">
                <a:solidFill>
                  <a:schemeClr val="accent1">
                    <a:lumMod val="75000"/>
                  </a:schemeClr>
                </a:solidFill>
              </a:rPr>
              <a:t>o Sober Support</a:t>
            </a:r>
          </a:p>
          <a:p>
            <a:pPr marL="0" indent="0" fontAlgn="auto">
              <a:spcAft>
                <a:spcPts val="0"/>
              </a:spcAft>
              <a:buNone/>
              <a:defRPr/>
            </a:pPr>
            <a:r>
              <a:rPr lang="en-US" altLang="en-US" dirty="0">
                <a:solidFill>
                  <a:schemeClr val="accent1">
                    <a:lumMod val="75000"/>
                  </a:schemeClr>
                </a:solidFill>
              </a:rPr>
              <a:t>o Sponsor? no What step working on?</a:t>
            </a:r>
          </a:p>
          <a:p>
            <a:pPr marL="0" indent="0" fontAlgn="auto">
              <a:spcAft>
                <a:spcPts val="0"/>
              </a:spcAft>
              <a:buNone/>
              <a:defRPr/>
            </a:pPr>
            <a:r>
              <a:rPr lang="en-US" altLang="en-US" dirty="0">
                <a:solidFill>
                  <a:schemeClr val="accent1">
                    <a:lumMod val="75000"/>
                  </a:schemeClr>
                </a:solidFill>
              </a:rPr>
              <a:t>o Progress in last week</a:t>
            </a:r>
          </a:p>
          <a:p>
            <a:pPr marL="0" indent="0" fontAlgn="auto">
              <a:spcAft>
                <a:spcPts val="0"/>
              </a:spcAft>
              <a:buNone/>
              <a:defRPr/>
            </a:pPr>
            <a:endParaRPr lang="en-US" altLang="en-US" sz="2800" dirty="0"/>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21666" y="5591827"/>
            <a:ext cx="609600" cy="609600"/>
          </a:xfrm>
          <a:prstGeom prst="rect">
            <a:avLst/>
          </a:prstGeom>
        </p:spPr>
      </p:pic>
    </p:spTree>
    <p:extLst>
      <p:ext uri="{BB962C8B-B14F-4D97-AF65-F5344CB8AC3E}">
        <p14:creationId xmlns:p14="http://schemas.microsoft.com/office/powerpoint/2010/main" val="11203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DAP note-Plan</a:t>
            </a:r>
            <a:endParaRPr lang="en-US" dirty="0"/>
          </a:p>
        </p:txBody>
      </p:sp>
      <p:sp>
        <p:nvSpPr>
          <p:cNvPr id="3" name="Content Placeholder 2"/>
          <p:cNvSpPr>
            <a:spLocks noGrp="1"/>
          </p:cNvSpPr>
          <p:nvPr>
            <p:ph idx="1"/>
          </p:nvPr>
        </p:nvSpPr>
        <p:spPr>
          <a:xfrm>
            <a:off x="4847573" y="1553665"/>
            <a:ext cx="5748172" cy="4171355"/>
          </a:xfrm>
        </p:spPr>
        <p:txBody>
          <a:bodyPr/>
          <a:lstStyle/>
          <a:p>
            <a:r>
              <a:rPr lang="en-US" altLang="en-US" dirty="0" smtClean="0">
                <a:solidFill>
                  <a:schemeClr val="accent1">
                    <a:lumMod val="75000"/>
                  </a:schemeClr>
                </a:solidFill>
              </a:rPr>
              <a:t>Plan for addressing patients progress toward treatment plan goals in next sessions</a:t>
            </a:r>
          </a:p>
          <a:p>
            <a:r>
              <a:rPr lang="en-US" altLang="en-US" dirty="0" smtClean="0">
                <a:solidFill>
                  <a:schemeClr val="accent1">
                    <a:lumMod val="75000"/>
                  </a:schemeClr>
                </a:solidFill>
              </a:rPr>
              <a:t>Homework </a:t>
            </a:r>
            <a:r>
              <a:rPr lang="en-US" altLang="en-US" dirty="0">
                <a:solidFill>
                  <a:schemeClr val="accent1">
                    <a:lumMod val="75000"/>
                  </a:schemeClr>
                </a:solidFill>
              </a:rPr>
              <a:t>assignments</a:t>
            </a:r>
          </a:p>
          <a:p>
            <a:r>
              <a:rPr lang="en-US" altLang="en-US" dirty="0">
                <a:solidFill>
                  <a:schemeClr val="accent1">
                    <a:lumMod val="75000"/>
                  </a:schemeClr>
                </a:solidFill>
              </a:rPr>
              <a:t>Next appointment date and time</a:t>
            </a:r>
          </a:p>
          <a:p>
            <a:r>
              <a:rPr lang="en-US" altLang="en-US" dirty="0">
                <a:solidFill>
                  <a:schemeClr val="accent1">
                    <a:lumMod val="75000"/>
                  </a:schemeClr>
                </a:solidFill>
              </a:rPr>
              <a:t>Family sessions scheduled</a:t>
            </a:r>
          </a:p>
          <a:p>
            <a:r>
              <a:rPr lang="en-US" altLang="en-US" dirty="0">
                <a:solidFill>
                  <a:schemeClr val="accent1">
                    <a:lumMod val="75000"/>
                  </a:schemeClr>
                </a:solidFill>
              </a:rPr>
              <a:t>Group attendance expectation</a:t>
            </a:r>
          </a:p>
          <a:p>
            <a:r>
              <a:rPr lang="en-US" altLang="en-US" dirty="0">
                <a:solidFill>
                  <a:schemeClr val="accent1">
                    <a:lumMod val="75000"/>
                  </a:schemeClr>
                </a:solidFill>
              </a:rPr>
              <a:t>Plan for discharge and aftercare</a:t>
            </a:r>
          </a:p>
          <a:p>
            <a:endParaRPr lang="en-US" alt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19376" y="5115420"/>
            <a:ext cx="609600" cy="609600"/>
          </a:xfrm>
          <a:prstGeom prst="rect">
            <a:avLst/>
          </a:prstGeom>
        </p:spPr>
      </p:pic>
    </p:spTree>
    <p:extLst>
      <p:ext uri="{BB962C8B-B14F-4D97-AF65-F5344CB8AC3E}">
        <p14:creationId xmlns:p14="http://schemas.microsoft.com/office/powerpoint/2010/main" val="12350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example</a:t>
            </a:r>
            <a:br>
              <a:rPr lang="en-US" dirty="0" smtClean="0"/>
            </a:br>
            <a:r>
              <a:rPr lang="en-US" sz="2200" dirty="0" smtClean="0"/>
              <a:t>Treatment plan goal addressed: </a:t>
            </a:r>
            <a:br>
              <a:rPr lang="en-US" sz="2200" dirty="0" smtClean="0"/>
            </a:br>
            <a:r>
              <a:rPr lang="en-US" sz="2200" dirty="0" smtClean="0"/>
              <a:t>Establishing abstinence and becoming educated on chemical dependency </a:t>
            </a:r>
            <a:endParaRPr lang="en-US" sz="22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accent1">
                    <a:lumMod val="75000"/>
                  </a:schemeClr>
                </a:solidFill>
                <a:ea typeface="Calibri" panose="020F0502020204030204" pitchFamily="34" charset="0"/>
                <a:cs typeface="Times New Roman" panose="02020603050405020304" pitchFamily="18" charset="0"/>
              </a:rPr>
              <a:t>This writer met with client for individual therapy session. The client continues abstinence and uds results were reviewed. The writer asked about PAWs and the patient identified difficulty concentrating, irritation and restlessness. The patient was asked to rate cravings and provided a rating of 5. </a:t>
            </a:r>
            <a:r>
              <a:rPr lang="en-US" dirty="0" smtClean="0">
                <a:solidFill>
                  <a:schemeClr val="accent1">
                    <a:lumMod val="75000"/>
                  </a:schemeClr>
                </a:solidFill>
                <a:ea typeface="Calibri" panose="020F0502020204030204" pitchFamily="34" charset="0"/>
                <a:cs typeface="Times New Roman" panose="02020603050405020304" pitchFamily="18" charset="0"/>
              </a:rPr>
              <a:t>The </a:t>
            </a:r>
            <a:r>
              <a:rPr lang="en-US" dirty="0">
                <a:solidFill>
                  <a:schemeClr val="accent1">
                    <a:lumMod val="75000"/>
                  </a:schemeClr>
                </a:solidFill>
                <a:ea typeface="Calibri" panose="020F0502020204030204" pitchFamily="34" charset="0"/>
                <a:cs typeface="Times New Roman" panose="02020603050405020304" pitchFamily="18" charset="0"/>
              </a:rPr>
              <a:t>writer helped patient evaluate triggers for current cravings and identify emotional response to triggers. The client identified boredom and relationship conflict. Writer used probing questions and active listening to further explore the emotional impact of triggers and cravings. The patient described feeling irrational fears over his ability to stay sober, maintain healthy relationships and develop a stable life. He reported  feelings of anxiety, sadness and anger. Todays session focused on patients treatment plan objectives  of establishing and maintaining abstinence and becoming educated on chemical dependency</a:t>
            </a:r>
            <a:r>
              <a:rPr lang="en-US" dirty="0" smtClean="0">
                <a:solidFill>
                  <a:schemeClr val="accent1">
                    <a:lumMod val="75000"/>
                  </a:schemeClr>
                </a:solidFill>
                <a:ea typeface="Calibri" panose="020F0502020204030204" pitchFamily="34" charset="0"/>
                <a:cs typeface="Times New Roman" panose="02020603050405020304" pitchFamily="18" charset="0"/>
              </a:rPr>
              <a:t>. Psychoeducation on the relapse process was provided. </a:t>
            </a:r>
            <a:r>
              <a:rPr lang="en-US" dirty="0">
                <a:solidFill>
                  <a:schemeClr val="accent1">
                    <a:lumMod val="75000"/>
                  </a:schemeClr>
                </a:solidFill>
                <a:ea typeface="Calibri" panose="020F0502020204030204" pitchFamily="34" charset="0"/>
                <a:cs typeface="Times New Roman" panose="02020603050405020304" pitchFamily="18" charset="0"/>
              </a:rPr>
              <a:t>Psychoeducation on coping skills was provided. </a:t>
            </a:r>
            <a:r>
              <a:rPr lang="en-US" dirty="0" smtClean="0">
                <a:solidFill>
                  <a:schemeClr val="accent1">
                    <a:lumMod val="75000"/>
                  </a:schemeClr>
                </a:solidFill>
                <a:ea typeface="Calibri" panose="020F0502020204030204" pitchFamily="34" charset="0"/>
                <a:cs typeface="Times New Roman" panose="02020603050405020304" pitchFamily="18" charset="0"/>
              </a:rPr>
              <a:t>Therapist engaged patient </a:t>
            </a:r>
            <a:r>
              <a:rPr lang="en-US" dirty="0">
                <a:solidFill>
                  <a:schemeClr val="accent1">
                    <a:lumMod val="75000"/>
                  </a:schemeClr>
                </a:solidFill>
                <a:ea typeface="Calibri" panose="020F0502020204030204" pitchFamily="34" charset="0"/>
                <a:cs typeface="Times New Roman" panose="02020603050405020304" pitchFamily="18" charset="0"/>
              </a:rPr>
              <a:t>in a grounding </a:t>
            </a:r>
            <a:r>
              <a:rPr lang="en-US" dirty="0" smtClean="0">
                <a:solidFill>
                  <a:schemeClr val="accent1">
                    <a:lumMod val="75000"/>
                  </a:schemeClr>
                </a:solidFill>
                <a:ea typeface="Calibri" panose="020F0502020204030204" pitchFamily="34" charset="0"/>
                <a:cs typeface="Times New Roman" panose="02020603050405020304" pitchFamily="18" charset="0"/>
              </a:rPr>
              <a:t>exercise to demonstrate the use of mindfulness as a coping skill. The writer also </a:t>
            </a:r>
            <a:r>
              <a:rPr lang="en-US" dirty="0">
                <a:solidFill>
                  <a:schemeClr val="accent1">
                    <a:lumMod val="75000"/>
                  </a:schemeClr>
                </a:solidFill>
                <a:ea typeface="Calibri" panose="020F0502020204030204" pitchFamily="34" charset="0"/>
                <a:cs typeface="Times New Roman" panose="02020603050405020304" pitchFamily="18" charset="0"/>
              </a:rPr>
              <a:t>used Motivational interviewing to increase commitment to change and explore pros and cons of sobriety. </a:t>
            </a:r>
            <a:r>
              <a:rPr lang="en-US" dirty="0" smtClean="0">
                <a:solidFill>
                  <a:schemeClr val="accent1">
                    <a:lumMod val="75000"/>
                  </a:schemeClr>
                </a:solidFill>
                <a:ea typeface="Calibri" panose="020F0502020204030204" pitchFamily="34" charset="0"/>
                <a:cs typeface="Times New Roman" panose="02020603050405020304" pitchFamily="18" charset="0"/>
              </a:rPr>
              <a:t>The </a:t>
            </a:r>
            <a:r>
              <a:rPr lang="en-US" dirty="0">
                <a:solidFill>
                  <a:schemeClr val="accent1">
                    <a:lumMod val="75000"/>
                  </a:schemeClr>
                </a:solidFill>
                <a:ea typeface="Calibri" panose="020F0502020204030204" pitchFamily="34" charset="0"/>
                <a:cs typeface="Times New Roman" panose="02020603050405020304" pitchFamily="18" charset="0"/>
              </a:rPr>
              <a:t>patient identified several pros to sobriety including improved relationship, financial stability and goal accomplishment. </a:t>
            </a:r>
            <a:r>
              <a:rPr lang="en-US" dirty="0" smtClean="0">
                <a:solidFill>
                  <a:schemeClr val="accent1">
                    <a:lumMod val="75000"/>
                  </a:schemeClr>
                </a:solidFill>
                <a:ea typeface="Calibri" panose="020F0502020204030204" pitchFamily="34" charset="0"/>
                <a:cs typeface="Times New Roman" panose="02020603050405020304" pitchFamily="18" charset="0"/>
              </a:rPr>
              <a:t>The </a:t>
            </a:r>
            <a:r>
              <a:rPr lang="en-US" dirty="0">
                <a:solidFill>
                  <a:schemeClr val="accent1">
                    <a:lumMod val="75000"/>
                  </a:schemeClr>
                </a:solidFill>
                <a:ea typeface="Calibri" panose="020F0502020204030204" pitchFamily="34" charset="0"/>
                <a:cs typeface="Times New Roman" panose="02020603050405020304" pitchFamily="18" charset="0"/>
              </a:rPr>
              <a:t>client was scheduled for a family session and assigned groups that would provide beneficial education on identified problems.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725020"/>
            <a:ext cx="609600" cy="609600"/>
          </a:xfrm>
          <a:prstGeom prst="rect">
            <a:avLst/>
          </a:prstGeom>
        </p:spPr>
      </p:pic>
    </p:spTree>
    <p:extLst>
      <p:ext uri="{BB962C8B-B14F-4D97-AF65-F5344CB8AC3E}">
        <p14:creationId xmlns:p14="http://schemas.microsoft.com/office/powerpoint/2010/main" val="41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example</a:t>
            </a:r>
            <a:br>
              <a:rPr lang="en-US" dirty="0" smtClean="0"/>
            </a:br>
            <a:r>
              <a:rPr lang="en-US" sz="1400" dirty="0" smtClean="0"/>
              <a:t>(you can use paragraph style or bullet point style as shown in previous slide)</a:t>
            </a:r>
            <a:endParaRPr lang="en-US" sz="1400" dirty="0"/>
          </a:p>
        </p:txBody>
      </p:sp>
      <p:sp>
        <p:nvSpPr>
          <p:cNvPr id="3" name="Content Placeholder 2"/>
          <p:cNvSpPr>
            <a:spLocks noGrp="1"/>
          </p:cNvSpPr>
          <p:nvPr>
            <p:ph idx="1"/>
          </p:nvPr>
        </p:nvSpPr>
        <p:spPr/>
        <p:txBody>
          <a:bodyPr>
            <a:normAutofit fontScale="92500" lnSpcReduction="20000"/>
          </a:bodyPr>
          <a:lstStyle/>
          <a:p>
            <a:r>
              <a:rPr lang="en-US" altLang="en-US" dirty="0">
                <a:solidFill>
                  <a:schemeClr val="accent1">
                    <a:lumMod val="75000"/>
                  </a:schemeClr>
                </a:solidFill>
              </a:rPr>
              <a:t>Patient presented for session in an anxious mood as evidenced by handwringing and motor agitation. Affect was congruent with mood. Patient denied current SI, HI, and psychosis. Patient appeared oriented to moment. Patient's speech was slowed. Appearance was clean and appropriate. Patient's memory was intact, both short and long term memory. Concentration was fair. Eye contact was limited. Patient's thought processes were loose. Patient's judgment is fair based on inability to maintain long term sobriety and manage impulses. Patient has been attempting to attend some groups. Behavior in session was cooperative and patient was receptive to interventions. Patient has limited ability to focus and does not recognize relapse risks. She has been compliant in the community both by observation and BHT report. Patient's insight is fair based on awareness of substance use and codependent patterns. Patient reports appetite has been fair and sleep has been fair. Patient is unable to consistently implement coping skills without therapeutic support. Patient cannot manage PAWs outside of treatment without return to use. Patient is in the contemplation stage of change based on ability to recognize substance use and need for coping skills. </a:t>
            </a:r>
            <a:r>
              <a:rPr lang="en-US" dirty="0">
                <a:solidFill>
                  <a:schemeClr val="accent1">
                    <a:lumMod val="75000"/>
                  </a:schemeClr>
                </a:solidFill>
                <a:ea typeface="Calibri" panose="020F0502020204030204" pitchFamily="34" charset="0"/>
                <a:cs typeface="Times New Roman" panose="02020603050405020304" pitchFamily="18" charset="0"/>
              </a:rPr>
              <a:t>Barriers to step down include difficulty with implementing </a:t>
            </a:r>
            <a:r>
              <a:rPr lang="en-US" dirty="0" smtClean="0">
                <a:solidFill>
                  <a:schemeClr val="accent1">
                    <a:lumMod val="75000"/>
                  </a:schemeClr>
                </a:solidFill>
                <a:ea typeface="Calibri" panose="020F0502020204030204" pitchFamily="34" charset="0"/>
                <a:cs typeface="Times New Roman" panose="02020603050405020304" pitchFamily="18" charset="0"/>
              </a:rPr>
              <a:t>coping </a:t>
            </a:r>
            <a:r>
              <a:rPr lang="en-US" dirty="0">
                <a:solidFill>
                  <a:schemeClr val="accent1">
                    <a:lumMod val="75000"/>
                  </a:schemeClr>
                </a:solidFill>
                <a:ea typeface="Calibri" panose="020F0502020204030204" pitchFamily="34" charset="0"/>
                <a:cs typeface="Times New Roman" panose="02020603050405020304" pitchFamily="18" charset="0"/>
              </a:rPr>
              <a:t>skills, PAWs, lack of insight to relapse </a:t>
            </a:r>
            <a:r>
              <a:rPr lang="en-US" dirty="0" smtClean="0">
                <a:solidFill>
                  <a:schemeClr val="accent1">
                    <a:lumMod val="75000"/>
                  </a:schemeClr>
                </a:solidFill>
                <a:ea typeface="Calibri" panose="020F0502020204030204" pitchFamily="34" charset="0"/>
                <a:cs typeface="Times New Roman" panose="02020603050405020304" pitchFamily="18" charset="0"/>
              </a:rPr>
              <a:t>risks, elevated anxious symptoms that trigger substance use, poor sober support.</a:t>
            </a:r>
            <a:endParaRPr lang="en-US" dirty="0">
              <a:solidFill>
                <a:schemeClr val="accent1">
                  <a:lumMod val="75000"/>
                </a:schemeClr>
              </a:solidFill>
              <a:ea typeface="Calibri" panose="020F0502020204030204" pitchFamily="34" charset="0"/>
              <a:cs typeface="Times New Roman" panose="02020603050405020304" pitchFamily="18" charset="0"/>
            </a:endParaRPr>
          </a:p>
          <a:p>
            <a:endParaRPr lang="en-US" altLang="en-US" dirty="0">
              <a:solidFill>
                <a:schemeClr val="accent1">
                  <a:lumMod val="75000"/>
                </a:schemeClr>
              </a:solidFill>
            </a:endParaRP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60285" y="5566776"/>
            <a:ext cx="609600" cy="609600"/>
          </a:xfrm>
          <a:prstGeom prst="rect">
            <a:avLst/>
          </a:prstGeom>
        </p:spPr>
      </p:pic>
    </p:spTree>
    <p:extLst>
      <p:ext uri="{BB962C8B-B14F-4D97-AF65-F5344CB8AC3E}">
        <p14:creationId xmlns:p14="http://schemas.microsoft.com/office/powerpoint/2010/main" val="3934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t>
            </a:r>
            <a:endParaRPr lang="en-US" dirty="0"/>
          </a:p>
        </p:txBody>
      </p:sp>
      <p:sp>
        <p:nvSpPr>
          <p:cNvPr id="3" name="Content Placeholder 2"/>
          <p:cNvSpPr>
            <a:spLocks noGrp="1"/>
          </p:cNvSpPr>
          <p:nvPr>
            <p:ph idx="1"/>
          </p:nvPr>
        </p:nvSpPr>
        <p:spPr/>
        <p:txBody>
          <a:bodyPr/>
          <a:lstStyle/>
          <a:p>
            <a:r>
              <a:rPr lang="en-US" altLang="en-US" dirty="0">
                <a:solidFill>
                  <a:schemeClr val="accent1">
                    <a:lumMod val="75000"/>
                  </a:schemeClr>
                </a:solidFill>
              </a:rPr>
              <a:t>The patient will attend five groups daily and 2 weekly individual therapy sessions. The patient will complete homework assignment of relapse prevention plan. The patient will discuss scheduling a family session with his spouse. Therapist will reach out to patients spouse and continue using MI to increase readiness for change.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54247" y="4451959"/>
            <a:ext cx="609600" cy="609600"/>
          </a:xfrm>
          <a:prstGeom prst="rect">
            <a:avLst/>
          </a:prstGeom>
        </p:spPr>
      </p:pic>
    </p:spTree>
    <p:extLst>
      <p:ext uri="{BB962C8B-B14F-4D97-AF65-F5344CB8AC3E}">
        <p14:creationId xmlns:p14="http://schemas.microsoft.com/office/powerpoint/2010/main" val="121070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Quiz</a:t>
            </a:r>
            <a:endParaRPr lang="en-US" dirty="0"/>
          </a:p>
        </p:txBody>
      </p:sp>
      <p:sp>
        <p:nvSpPr>
          <p:cNvPr id="3" name="Content Placeholder 2"/>
          <p:cNvSpPr>
            <a:spLocks noGrp="1"/>
          </p:cNvSpPr>
          <p:nvPr>
            <p:ph idx="1"/>
          </p:nvPr>
        </p:nvSpPr>
        <p:spPr>
          <a:xfrm>
            <a:off x="3653951" y="260079"/>
            <a:ext cx="7352405" cy="6328697"/>
          </a:xfrm>
        </p:spPr>
        <p:txBody>
          <a:bodyPr>
            <a:normAutofit fontScale="85000" lnSpcReduction="20000"/>
          </a:bodyPr>
          <a:lstStyle/>
          <a:p>
            <a:pPr marL="0" indent="0">
              <a:buNone/>
            </a:pPr>
            <a:r>
              <a:rPr lang="en-US" sz="1700" dirty="0"/>
              <a:t>True or false, when writing adapt note, you should describe your opinion about what was observed ?</a:t>
            </a:r>
          </a:p>
          <a:p>
            <a:pPr marL="0" indent="0">
              <a:buNone/>
            </a:pPr>
            <a:endParaRPr lang="en-US" sz="1700" dirty="0"/>
          </a:p>
          <a:p>
            <a:pPr marL="0" indent="0">
              <a:buNone/>
            </a:pPr>
            <a:r>
              <a:rPr lang="en-US" sz="1700" dirty="0" smtClean="0"/>
              <a:t>T</a:t>
            </a:r>
          </a:p>
          <a:p>
            <a:pPr marL="0" indent="0">
              <a:buNone/>
            </a:pPr>
            <a:r>
              <a:rPr lang="en-US" sz="1700" dirty="0"/>
              <a:t>F</a:t>
            </a:r>
            <a:endParaRPr lang="en-US" sz="1700" dirty="0"/>
          </a:p>
          <a:p>
            <a:pPr marL="0" indent="0">
              <a:buNone/>
            </a:pPr>
            <a:r>
              <a:rPr lang="en-US" sz="1700" dirty="0"/>
              <a:t> </a:t>
            </a:r>
          </a:p>
          <a:p>
            <a:pPr marL="0" indent="0">
              <a:buNone/>
            </a:pPr>
            <a:r>
              <a:rPr lang="en-US" sz="1700" dirty="0"/>
              <a:t>What is the purpose of a DAP note? </a:t>
            </a:r>
          </a:p>
          <a:p>
            <a:pPr marL="0" indent="0">
              <a:buNone/>
            </a:pPr>
            <a:r>
              <a:rPr lang="en-US" sz="1700" dirty="0" smtClean="0"/>
              <a:t>A.  </a:t>
            </a:r>
            <a:r>
              <a:rPr lang="en-US" sz="1700" dirty="0"/>
              <a:t>to get payment for treatment</a:t>
            </a:r>
          </a:p>
          <a:p>
            <a:pPr marL="0" indent="0">
              <a:buNone/>
            </a:pPr>
            <a:r>
              <a:rPr lang="en-US" sz="1700" dirty="0" smtClean="0"/>
              <a:t>B.  </a:t>
            </a:r>
            <a:r>
              <a:rPr lang="en-US" sz="1700" dirty="0"/>
              <a:t>to document information related to patient’s progress towards treatment </a:t>
            </a:r>
            <a:r>
              <a:rPr lang="en-US" sz="1700" dirty="0" smtClean="0"/>
              <a:t>plan goals and </a:t>
            </a:r>
            <a:r>
              <a:rPr lang="en-US" sz="1700" dirty="0"/>
              <a:t>objectives</a:t>
            </a:r>
          </a:p>
          <a:p>
            <a:pPr marL="0" indent="0">
              <a:buNone/>
            </a:pPr>
            <a:r>
              <a:rPr lang="en-US" sz="1700" dirty="0" smtClean="0"/>
              <a:t>C.  </a:t>
            </a:r>
            <a:r>
              <a:rPr lang="en-US" sz="1700" dirty="0"/>
              <a:t>to document barriers to step down from current level of care </a:t>
            </a:r>
          </a:p>
          <a:p>
            <a:pPr marL="0" indent="0">
              <a:buNone/>
            </a:pPr>
            <a:r>
              <a:rPr lang="en-US" sz="1700" dirty="0" smtClean="0"/>
              <a:t>D.  </a:t>
            </a:r>
            <a:r>
              <a:rPr lang="en-US" sz="1700" dirty="0"/>
              <a:t>A and B</a:t>
            </a:r>
          </a:p>
          <a:p>
            <a:pPr marL="0" indent="0">
              <a:buNone/>
            </a:pPr>
            <a:r>
              <a:rPr lang="en-US" sz="1700" dirty="0" smtClean="0"/>
              <a:t>E.  </a:t>
            </a:r>
            <a:r>
              <a:rPr lang="en-US" sz="1700" dirty="0"/>
              <a:t>B and C</a:t>
            </a:r>
          </a:p>
          <a:p>
            <a:pPr marL="0" indent="0">
              <a:buNone/>
            </a:pPr>
            <a:r>
              <a:rPr lang="en-US" sz="1700" dirty="0"/>
              <a:t> </a:t>
            </a:r>
          </a:p>
          <a:p>
            <a:pPr marL="0" indent="0">
              <a:buNone/>
            </a:pPr>
            <a:r>
              <a:rPr lang="en-US" sz="1700" dirty="0"/>
              <a:t>What is the most commonly found missing piece of information on a DAP note?</a:t>
            </a:r>
          </a:p>
          <a:p>
            <a:pPr marL="0" indent="0">
              <a:buNone/>
            </a:pPr>
            <a:r>
              <a:rPr lang="en-US" sz="1700" dirty="0"/>
              <a:t>A. Time and date.</a:t>
            </a:r>
          </a:p>
          <a:p>
            <a:pPr marL="0" indent="0">
              <a:buNone/>
            </a:pPr>
            <a:r>
              <a:rPr lang="en-US" sz="1700" dirty="0"/>
              <a:t>B. Therapist signature.</a:t>
            </a:r>
          </a:p>
          <a:p>
            <a:pPr marL="0" indent="0">
              <a:buNone/>
            </a:pPr>
            <a:r>
              <a:rPr lang="en-US" sz="1700" dirty="0"/>
              <a:t>C. Treatment plan goal being addressed.</a:t>
            </a:r>
          </a:p>
          <a:p>
            <a:pPr marL="0" indent="0">
              <a:buNone/>
            </a:pPr>
            <a:r>
              <a:rPr lang="en-US" sz="1700" dirty="0"/>
              <a:t>D.  Plan for next session.</a:t>
            </a:r>
          </a:p>
          <a:p>
            <a:pPr marL="0" indent="0">
              <a:buNone/>
            </a:pPr>
            <a:r>
              <a:rPr lang="en-US" sz="1700" dirty="0"/>
              <a:t>E. A and C</a:t>
            </a:r>
          </a:p>
          <a:p>
            <a:pPr marL="0" indent="0">
              <a:buNone/>
            </a:pPr>
            <a:r>
              <a:rPr lang="en-US" sz="1700" dirty="0"/>
              <a:t>F. A and D</a:t>
            </a:r>
          </a:p>
          <a:p>
            <a:pPr marL="0" indent="0">
              <a:buNone/>
            </a:pPr>
            <a:r>
              <a:rPr lang="en-US" dirty="0"/>
              <a:t> </a:t>
            </a:r>
          </a:p>
        </p:txBody>
      </p:sp>
    </p:spTree>
    <p:extLst>
      <p:ext uri="{BB962C8B-B14F-4D97-AF65-F5344CB8AC3E}">
        <p14:creationId xmlns:p14="http://schemas.microsoft.com/office/powerpoint/2010/main" val="3824894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3047</TotalTime>
  <Words>1286</Words>
  <Application>Microsoft Office PowerPoint</Application>
  <PresentationFormat>Widescreen</PresentationFormat>
  <Paragraphs>112</Paragraphs>
  <Slides>15</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Times New Roman</vt:lpstr>
      <vt:lpstr>Wingdings 2</vt:lpstr>
      <vt:lpstr>Frame</vt:lpstr>
      <vt:lpstr>Clinical Documentation part 2-DAP notes</vt:lpstr>
      <vt:lpstr>General Considerations</vt:lpstr>
      <vt:lpstr>DAP note  Data criteria</vt:lpstr>
      <vt:lpstr>DAP note assessment outline</vt:lpstr>
      <vt:lpstr>DAP note-Plan</vt:lpstr>
      <vt:lpstr>Data example Treatment plan goal addressed:  Establishing abstinence and becoming educated on chemical dependency </vt:lpstr>
      <vt:lpstr>Assessment example (you can use paragraph style or bullet point style as shown in previous slide)</vt:lpstr>
      <vt:lpstr>Plan </vt:lpstr>
      <vt:lpstr>Training Quiz</vt:lpstr>
      <vt:lpstr>Training quiz</vt:lpstr>
      <vt:lpstr>Training quiz continued</vt:lpstr>
      <vt:lpstr>Training exercise</vt:lpstr>
      <vt:lpstr>Data</vt:lpstr>
      <vt:lpstr>Assessment</vt:lpstr>
      <vt:lpstr>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Documentation part 2-DAP notes</dc:title>
  <dc:creator>Tracie Ford</dc:creator>
  <cp:lastModifiedBy>Tracie Ford</cp:lastModifiedBy>
  <cp:revision>18</cp:revision>
  <dcterms:created xsi:type="dcterms:W3CDTF">2025-01-17T16:00:26Z</dcterms:created>
  <dcterms:modified xsi:type="dcterms:W3CDTF">2025-01-22T21:11:31Z</dcterms:modified>
</cp:coreProperties>
</file>